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63" r:id="rId4"/>
    <p:sldId id="294" r:id="rId5"/>
    <p:sldId id="295" r:id="rId6"/>
    <p:sldId id="264" r:id="rId7"/>
    <p:sldId id="275" r:id="rId8"/>
    <p:sldId id="258" r:id="rId9"/>
    <p:sldId id="267" r:id="rId10"/>
    <p:sldId id="278" r:id="rId11"/>
    <p:sldId id="265" r:id="rId12"/>
    <p:sldId id="260" r:id="rId13"/>
    <p:sldId id="276" r:id="rId14"/>
    <p:sldId id="277" r:id="rId15"/>
    <p:sldId id="283" r:id="rId16"/>
    <p:sldId id="280" r:id="rId17"/>
    <p:sldId id="29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071" autoAdjust="0"/>
  </p:normalViewPr>
  <p:slideViewPr>
    <p:cSldViewPr>
      <p:cViewPr varScale="1">
        <p:scale>
          <a:sx n="118" d="100"/>
          <a:sy n="118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9AC8E-D047-4165-8D7E-FEFFFCFBB9CA}" type="datetimeFigureOut">
              <a:rPr lang="en-US" smtClean="0"/>
              <a:t>10/23/2010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75964-14F3-45DE-A939-B8E9B852F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64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75964-14F3-45DE-A939-B8E9B852F7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70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06B3B-A949-4323-B4D9-40E5DF9509BC}" type="datetimeFigureOut">
              <a:rPr lang="en-US" smtClean="0"/>
              <a:pPr/>
              <a:t>10/23/2010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FF9C-3E57-4932-A686-28A271EAD6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06B3B-A949-4323-B4D9-40E5DF9509BC}" type="datetimeFigureOut">
              <a:rPr lang="en-US" smtClean="0"/>
              <a:pPr/>
              <a:t>10/23/2010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FF9C-3E57-4932-A686-28A271EAD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06B3B-A949-4323-B4D9-40E5DF9509BC}" type="datetimeFigureOut">
              <a:rPr lang="en-US" smtClean="0"/>
              <a:pPr/>
              <a:t>10/23/2010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FF9C-3E57-4932-A686-28A271EAD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06B3B-A949-4323-B4D9-40E5DF9509BC}" type="datetimeFigureOut">
              <a:rPr lang="en-US" smtClean="0"/>
              <a:pPr/>
              <a:t>10/23/2010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FF9C-3E57-4932-A686-28A271EAD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06B3B-A949-4323-B4D9-40E5DF9509BC}" type="datetimeFigureOut">
              <a:rPr lang="en-US" smtClean="0"/>
              <a:pPr/>
              <a:t>10/23/2010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469FF9C-3E57-4932-A686-28A271EAD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06B3B-A949-4323-B4D9-40E5DF9509BC}" type="datetimeFigureOut">
              <a:rPr lang="en-US" smtClean="0"/>
              <a:pPr/>
              <a:t>10/23/2010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FF9C-3E57-4932-A686-28A271EAD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06B3B-A949-4323-B4D9-40E5DF9509BC}" type="datetimeFigureOut">
              <a:rPr lang="en-US" smtClean="0"/>
              <a:pPr/>
              <a:t>10/23/2010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FF9C-3E57-4932-A686-28A271EAD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06B3B-A949-4323-B4D9-40E5DF9509BC}" type="datetimeFigureOut">
              <a:rPr lang="en-US" smtClean="0"/>
              <a:pPr/>
              <a:t>10/23/2010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FF9C-3E57-4932-A686-28A271EAD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06B3B-A949-4323-B4D9-40E5DF9509BC}" type="datetimeFigureOut">
              <a:rPr lang="en-US" smtClean="0"/>
              <a:pPr/>
              <a:t>10/23/2010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FF9C-3E57-4932-A686-28A271EAD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06B3B-A949-4323-B4D9-40E5DF9509BC}" type="datetimeFigureOut">
              <a:rPr lang="en-US" smtClean="0"/>
              <a:pPr/>
              <a:t>10/23/2010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FF9C-3E57-4932-A686-28A271EAD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06B3B-A949-4323-B4D9-40E5DF9509BC}" type="datetimeFigureOut">
              <a:rPr lang="en-US" smtClean="0"/>
              <a:pPr/>
              <a:t>10/23/2010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FF9C-3E57-4932-A686-28A271EAD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9406B3B-A949-4323-B4D9-40E5DF9509BC}" type="datetimeFigureOut">
              <a:rPr lang="en-US" smtClean="0"/>
              <a:pPr/>
              <a:t>10/23/2010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469FF9C-3E57-4932-A686-28A271EAD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90800"/>
            <a:ext cx="9144000" cy="1828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Driven magnetohydrodynamic waves and shocks in Dusty Interstellar Plasma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876800"/>
            <a:ext cx="8915400" cy="2133600"/>
          </a:xfrm>
        </p:spPr>
        <p:txBody>
          <a:bodyPr>
            <a:normAutofit/>
          </a:bodyPr>
          <a:lstStyle/>
          <a:p>
            <a:r>
              <a:rPr lang="en-US" dirty="0" smtClean="0"/>
              <a:t>Max P. Katz, Wayne G. Roberge, &amp; Glenn E. Ciolek</a:t>
            </a:r>
          </a:p>
          <a:p>
            <a:r>
              <a:rPr lang="en-US" dirty="0" smtClean="0"/>
              <a:t>Rensselaer Polytechnic Institute </a:t>
            </a:r>
          </a:p>
          <a:p>
            <a:r>
              <a:rPr lang="en-US" sz="2600" dirty="0" smtClean="0"/>
              <a:t>Department of Physics, Applied Physics and Astronomy</a:t>
            </a:r>
            <a:endParaRPr lang="en-US" sz="2600" dirty="0"/>
          </a:p>
        </p:txBody>
      </p:sp>
      <p:pic>
        <p:nvPicPr>
          <p:cNvPr id="6146" name="Picture 2" descr="New York Center for Astrobio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52400"/>
            <a:ext cx="7315200" cy="23698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the System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600200"/>
                <a:ext cx="8839200" cy="470916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We solve Maxwell’s equations, and the equation of conservation of momentum for each fluid:</a:t>
                </a:r>
              </a:p>
              <a:p>
                <a:pPr marL="137160" indent="0">
                  <a:buNone/>
                </a:pPr>
                <a:endParaRPr lang="en-US" dirty="0" smtClean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ea typeface="Cambria Math"/>
                          </a:rPr>
                          <m:t>𝜕</m:t>
                        </m:r>
                      </m:num>
                      <m:den>
                        <m:r>
                          <a:rPr lang="en-US" i="1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den>
                    </m:f>
                    <m:acc>
                      <m:accPr>
                        <m:chr m:val="⃗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</a:rPr>
                          <m:t>𝑩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=−</m:t>
                    </m:r>
                    <m:r>
                      <a:rPr lang="en-US" i="1">
                        <a:latin typeface="Cambria Math"/>
                      </a:rPr>
                      <m:t>𝑐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𝜵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𝑬</m:t>
                        </m:r>
                        <m:r>
                          <m:rPr>
                            <m:nor/>
                          </m:rPr>
                          <a:rPr lang="en-US" b="1" dirty="0"/>
                          <m:t> </m:t>
                        </m:r>
                      </m:e>
                    </m:acc>
                  </m:oMath>
                </a14:m>
                <a:endParaRPr lang="en-US" i="1" dirty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𝜵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𝑩</m:t>
                        </m:r>
                      </m:e>
                    </m:acc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ea typeface="Cambria Math"/>
                          </a:rPr>
                          <m:t>4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</m:num>
                      <m:den>
                        <m:r>
                          <a:rPr lang="en-US" i="1">
                            <a:latin typeface="Cambria Math"/>
                            <a:ea typeface="Cambria Math"/>
                          </a:rPr>
                          <m:t>𝑐</m:t>
                        </m:r>
                      </m:den>
                    </m:f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𝑱</m:t>
                        </m:r>
                        <m:r>
                          <m:rPr>
                            <m:nor/>
                          </m:rPr>
                          <a:rPr lang="en-US" b="1" dirty="0"/>
                          <m:t> </m:t>
                        </m:r>
                      </m:e>
                    </m:acc>
                  </m:oMath>
                </a14:m>
                <a:endParaRPr lang="en-US" b="1" i="1" dirty="0">
                  <a:latin typeface="Cambria Math"/>
                  <a:ea typeface="Cambria Math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𝑓</m:t>
                        </m:r>
                      </m:sub>
                    </m:sSub>
                    <m:f>
                      <m:f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ea typeface="Cambria Math"/>
                          </a:rPr>
                          <m:t>𝜕</m:t>
                        </m:r>
                      </m:num>
                      <m:den>
                        <m:r>
                          <a:rPr lang="en-US" i="1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𝑓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i="1">
                        <a:latin typeface="Cambria Math"/>
                        <a:ea typeface="Cambria Math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𝑓</m:t>
                        </m:r>
                      </m:sub>
                    </m:sSub>
                    <m:acc>
                      <m:accPr>
                        <m:chr m:val="⃗"/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𝑓</m:t>
                            </m:r>
                          </m:sub>
                        </m:sSub>
                      </m:e>
                    </m:acc>
                    <m:r>
                      <a:rPr lang="en-US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𝛻</m:t>
                    </m:r>
                    <m:d>
                      <m:dPr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𝑓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i="1">
                        <a:latin typeface="Cambria Math"/>
                        <a:ea typeface="Cambria Math"/>
                      </a:rPr>
                      <m:t>= </m:t>
                    </m:r>
                    <m:sSub>
                      <m:sSub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𝑓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𝑓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</m:acc>
                        <m:r>
                          <a:rPr lang="en-US">
                            <a:latin typeface="Cambria Math"/>
                            <a:ea typeface="Cambria Math"/>
                          </a:rPr>
                          <m:t>+ 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𝑓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𝑐</m:t>
                                </m:r>
                              </m:den>
                            </m:f>
                          </m:e>
                        </m:acc>
                        <m:r>
                          <a:rPr lang="en-US" i="1">
                            <a:latin typeface="Cambria Math"/>
                            <a:ea typeface="Cambria Math"/>
                          </a:rPr>
                          <m:t> × 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𝐵</m:t>
                            </m:r>
                          </m:e>
                        </m:acc>
                      </m:e>
                    </m:d>
                    <m:r>
                      <a:rPr lang="en-US" i="1">
                        <a:latin typeface="Cambria Math"/>
                        <a:ea typeface="Cambria Math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𝑓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𝑓𝑛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acc>
                        <m:r>
                          <a:rPr lang="en-US" i="1">
                            <a:latin typeface="Cambria Math"/>
                            <a:ea typeface="Cambria Math"/>
                          </a:rPr>
                          <m:t> − 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𝑓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600200"/>
                <a:ext cx="8839200" cy="4709160"/>
              </a:xfrm>
              <a:blipFill rotWithShape="1">
                <a:blip r:embed="rId3"/>
                <a:stretch>
                  <a:fillRect t="-1295" r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129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the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709160"/>
          </a:xfrm>
        </p:spPr>
        <p:txBody>
          <a:bodyPr/>
          <a:lstStyle/>
          <a:p>
            <a:r>
              <a:rPr lang="en-US" dirty="0" smtClean="0"/>
              <a:t>We choose a Cartesian geometry and allow the magnetic field to be in the z-direction; we also eliminate the electric field from the equations</a:t>
            </a:r>
          </a:p>
          <a:p>
            <a:endParaRPr lang="en-US" dirty="0" smtClean="0"/>
          </a:p>
          <a:p>
            <a:r>
              <a:rPr lang="en-US" dirty="0" smtClean="0"/>
              <a:t>We consider motion of fluids in the x- and y-directions; motion in the z-direction is uncoupled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the Equations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We linearize our equations, turn them into a dimensionless form, and take their Fourier transforms to get a system of five coupled ODEs</a:t>
                </a:r>
              </a:p>
              <a:p>
                <a:r>
                  <a:rPr lang="en-US" dirty="0" smtClean="0"/>
                  <a:t>Characteristic parameters</a:t>
                </a:r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𝑖𝐴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=912</m:t>
                    </m:r>
                  </m:oMath>
                </a14:m>
                <a:r>
                  <a:rPr lang="en-US" dirty="0"/>
                  <a:t> km/s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/>
                        <a:ea typeface="Cambria Math"/>
                      </a:rPr>
                      <m:t>= </m:t>
                    </m:r>
                    <m:sSub>
                      <m:sSub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𝑖𝑛</m:t>
                        </m:r>
                      </m:sub>
                    </m:sSub>
                    <m:r>
                      <a:rPr lang="en-US">
                        <a:latin typeface="Cambria Math"/>
                        <a:ea typeface="Cambria Math"/>
                      </a:rPr>
                      <m:t>=0.013 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yr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𝑖𝐴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𝑖𝑛</m:t>
                        </m:r>
                      </m:sub>
                    </m:sSub>
                    <m:r>
                      <a:rPr lang="en-US" i="1">
                        <a:latin typeface="Cambria Math"/>
                        <a:ea typeface="Cambria Math"/>
                      </a:rPr>
                      <m:t>=3.6×</m:t>
                    </m:r>
                    <m:sSup>
                      <m:sSup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13</m:t>
                        </m:r>
                      </m:sup>
                    </m:sSup>
                    <m:r>
                      <a:rPr lang="en-US" i="1">
                        <a:latin typeface="Cambria Math"/>
                        <a:ea typeface="Cambria Math"/>
                      </a:rPr>
                      <m:t>𝑐𝑚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=2.4</m:t>
                    </m:r>
                  </m:oMath>
                </a14:m>
                <a:r>
                  <a:rPr lang="en-US" dirty="0"/>
                  <a:t> AU</a:t>
                </a:r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t="-1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0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Colliding Cloud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767" y="1600200"/>
            <a:ext cx="5486400" cy="470916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We model the jet colliding with the cloud as two identical clouds slamming into each other, resulting in a shock wave</a:t>
            </a:r>
          </a:p>
          <a:p>
            <a:endParaRPr lang="en-US" dirty="0" smtClean="0"/>
          </a:p>
          <a:p>
            <a:r>
              <a:rPr lang="en-US" dirty="0" smtClean="0"/>
              <a:t>Depending on the signal speeds involved, a magnetic precursor can form, which affects the charged fluid </a:t>
            </a:r>
            <a:r>
              <a:rPr lang="en-US" i="1" dirty="0" smtClean="0"/>
              <a:t>ahead</a:t>
            </a:r>
            <a:r>
              <a:rPr lang="en-US" dirty="0" smtClean="0"/>
              <a:t> of the shock front</a:t>
            </a:r>
            <a:endParaRPr lang="en-US" dirty="0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2167" y="1378744"/>
            <a:ext cx="3231833" cy="547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343400" y="6211669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Draine</a:t>
            </a:r>
            <a:r>
              <a:rPr lang="en-US" dirty="0" smtClean="0"/>
              <a:t>, 1980</a:t>
            </a:r>
          </a:p>
          <a:p>
            <a:r>
              <a:rPr lang="en-US" dirty="0" smtClean="0"/>
              <a:t>Fig. 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Colliding Cloud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assume that they approach each other at a relative velocity </a:t>
            </a:r>
            <a:r>
              <a:rPr lang="en-US" i="1" dirty="0" smtClean="0"/>
              <a:t>v = </a:t>
            </a:r>
            <a:r>
              <a:rPr lang="en-US" dirty="0" smtClean="0"/>
              <a:t>20 km/s</a:t>
            </a:r>
          </a:p>
          <a:p>
            <a:r>
              <a:rPr lang="en-US" dirty="0" smtClean="0"/>
              <a:t>Background magnetic field: B</a:t>
            </a:r>
            <a:r>
              <a:rPr lang="en-US" baseline="-25000" dirty="0" smtClean="0"/>
              <a:t>0</a:t>
            </a:r>
            <a:r>
              <a:rPr lang="en-US" dirty="0" smtClean="0"/>
              <a:t> = 50 </a:t>
            </a:r>
            <a:r>
              <a:rPr lang="el-GR" dirty="0" smtClean="0"/>
              <a:t>μ</a:t>
            </a:r>
            <a:r>
              <a:rPr lang="en-US" dirty="0" smtClean="0"/>
              <a:t>G </a:t>
            </a:r>
          </a:p>
          <a:p>
            <a:r>
              <a:rPr lang="en-US" dirty="0" smtClean="0"/>
              <a:t>We look for linear perturbations to our initial state</a:t>
            </a:r>
          </a:p>
          <a:p>
            <a:r>
              <a:rPr lang="en-US" dirty="0" smtClean="0"/>
              <a:t>Solved over several “decades,” with different scales for length and time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GBV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228600"/>
            <a:ext cx="7850579" cy="6477000"/>
          </a:xfrm>
        </p:spPr>
      </p:pic>
    </p:spTree>
    <p:extLst>
      <p:ext uri="{BB962C8B-B14F-4D97-AF65-F5344CB8AC3E}">
        <p14:creationId xmlns:p14="http://schemas.microsoft.com/office/powerpoint/2010/main" val="122644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GBV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228600"/>
            <a:ext cx="7945801" cy="6555561"/>
          </a:xfrm>
        </p:spPr>
      </p:pic>
    </p:spTree>
    <p:extLst>
      <p:ext uri="{BB962C8B-B14F-4D97-AF65-F5344CB8AC3E}">
        <p14:creationId xmlns:p14="http://schemas.microsoft.com/office/powerpoint/2010/main" val="424406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of Results and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signal speed is significantly decreased when a single species of dust grains is taken into account</a:t>
            </a:r>
          </a:p>
          <a:p>
            <a:r>
              <a:rPr lang="en-US" dirty="0" smtClean="0"/>
              <a:t>This will affect predictions for what types of water emission lines and other interesting signatures SOFIA should look </a:t>
            </a:r>
            <a:r>
              <a:rPr lang="en-US" dirty="0" smtClean="0"/>
              <a:t>for</a:t>
            </a:r>
          </a:p>
          <a:p>
            <a:r>
              <a:rPr lang="en-US" dirty="0" smtClean="0"/>
              <a:t>We are still in the process of collecting data for the current simulation</a:t>
            </a:r>
            <a:endParaRPr lang="en-US" dirty="0"/>
          </a:p>
          <a:p>
            <a:r>
              <a:rPr lang="en-US" dirty="0" smtClean="0"/>
              <a:t>We can easily modify </a:t>
            </a:r>
            <a:r>
              <a:rPr lang="en-US" dirty="0" smtClean="0"/>
              <a:t>the code to simulate multiple species of grains with different </a:t>
            </a:r>
            <a:r>
              <a:rPr lang="en-US" dirty="0" smtClean="0"/>
              <a:t>radii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51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 and motivation</a:t>
            </a:r>
          </a:p>
          <a:p>
            <a:endParaRPr lang="en-US" dirty="0" smtClean="0"/>
          </a:p>
          <a:p>
            <a:r>
              <a:rPr lang="en-US" dirty="0" smtClean="0"/>
              <a:t>Wave physics in dust clouds</a:t>
            </a:r>
          </a:p>
          <a:p>
            <a:endParaRPr lang="en-US" dirty="0"/>
          </a:p>
          <a:p>
            <a:r>
              <a:rPr lang="en-US" dirty="0" smtClean="0"/>
              <a:t>Example calculation: colliding clouds</a:t>
            </a:r>
          </a:p>
          <a:p>
            <a:endParaRPr lang="en-US" dirty="0" smtClean="0"/>
          </a:p>
          <a:p>
            <a:r>
              <a:rPr lang="en-US" dirty="0" smtClean="0"/>
              <a:t>Summary of results and future work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Molecular Clouds in the 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Large systems of gas dense enough to form molecules (typically H</a:t>
            </a:r>
            <a:r>
              <a:rPr lang="en-US" baseline="-25000" dirty="0" smtClean="0"/>
              <a:t>2</a:t>
            </a:r>
            <a:r>
              <a:rPr lang="en-US" dirty="0" smtClean="0"/>
              <a:t>, also CO and others)</a:t>
            </a:r>
          </a:p>
          <a:p>
            <a:endParaRPr lang="en-US" dirty="0" smtClean="0"/>
          </a:p>
          <a:p>
            <a:r>
              <a:rPr lang="en-US" dirty="0" smtClean="0"/>
              <a:t>Star formation is generally </a:t>
            </a:r>
          </a:p>
          <a:p>
            <a:pPr marL="137160" indent="0">
              <a:buNone/>
            </a:pPr>
            <a:r>
              <a:rPr lang="en-US" dirty="0" smtClean="0"/>
              <a:t>    accepted to occur in these </a:t>
            </a:r>
          </a:p>
          <a:p>
            <a:pPr marL="137160" indent="0">
              <a:buNone/>
            </a:pPr>
            <a:r>
              <a:rPr lang="en-US" dirty="0"/>
              <a:t> </a:t>
            </a:r>
            <a:r>
              <a:rPr lang="en-US" dirty="0" smtClean="0"/>
              <a:t>   dense regions</a:t>
            </a:r>
          </a:p>
          <a:p>
            <a:endParaRPr lang="en-US" dirty="0" smtClean="0"/>
          </a:p>
          <a:p>
            <a:r>
              <a:rPr lang="en-US" dirty="0"/>
              <a:t>Dust grains (of a wide </a:t>
            </a:r>
            <a:endParaRPr lang="en-US" dirty="0" smtClean="0"/>
          </a:p>
          <a:p>
            <a:pPr marL="137160" indent="0">
              <a:buNone/>
            </a:pPr>
            <a:r>
              <a:rPr lang="en-US" dirty="0" smtClean="0"/>
              <a:t>     range </a:t>
            </a:r>
            <a:r>
              <a:rPr lang="en-US" dirty="0"/>
              <a:t>of sizes) form in </a:t>
            </a:r>
            <a:endParaRPr lang="en-US" dirty="0" smtClean="0"/>
          </a:p>
          <a:p>
            <a:pPr marL="137160" indent="0">
              <a:buNone/>
            </a:pPr>
            <a:r>
              <a:rPr lang="en-US" dirty="0" smtClean="0"/>
              <a:t>     these </a:t>
            </a:r>
            <a:r>
              <a:rPr lang="en-US" dirty="0"/>
              <a:t>cold environments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33183" y="6234205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Orion Nebula, photo taken by HST</a:t>
            </a:r>
            <a:endParaRPr lang="en-US" dirty="0"/>
          </a:p>
        </p:txBody>
      </p:sp>
      <p:pic>
        <p:nvPicPr>
          <p:cNvPr id="2048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383" y="2546350"/>
            <a:ext cx="371475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290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Dust in Molecular Cores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Molecular cores are the densest and most isolated parts of the cloud</a:t>
            </a:r>
          </a:p>
          <a:p>
            <a:r>
              <a:rPr lang="en-US" dirty="0" smtClean="0"/>
              <a:t>Ices (including water) often deposit onto grains</a:t>
            </a:r>
          </a:p>
          <a:p>
            <a:r>
              <a:rPr lang="en-US" dirty="0" smtClean="0"/>
              <a:t>If the grains are heated up, the ices can sublime off the grains; we can see this in the infrared</a:t>
            </a:r>
          </a:p>
          <a:p>
            <a:r>
              <a:rPr lang="en-US" dirty="0" smtClean="0"/>
              <a:t>Observatories such as SOFIA</a:t>
            </a:r>
          </a:p>
          <a:p>
            <a:pPr marL="137160" indent="0">
              <a:buNone/>
            </a:pPr>
            <a:r>
              <a:rPr lang="en-US" dirty="0" smtClean="0"/>
              <a:t>    can then detect those</a:t>
            </a:r>
          </a:p>
          <a:p>
            <a:pPr marL="137160" indent="0">
              <a:buNone/>
            </a:pPr>
            <a:r>
              <a:rPr lang="en-US" dirty="0" smtClean="0"/>
              <a:t>    emission lines when they </a:t>
            </a:r>
          </a:p>
          <a:p>
            <a:pPr marL="137160" indent="0">
              <a:buNone/>
            </a:pPr>
            <a:r>
              <a:rPr lang="en-US" dirty="0" smtClean="0"/>
              <a:t>    look at clouds</a:t>
            </a:r>
          </a:p>
          <a:p>
            <a:endParaRPr lang="en-US" dirty="0"/>
          </a:p>
        </p:txBody>
      </p:sp>
      <p:pic>
        <p:nvPicPr>
          <p:cNvPr id="21506" name="Picture 2" descr="http://upload.wikimedia.org/wikipedia/commons/5/53/SOFIA_in_ai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038600"/>
            <a:ext cx="3195066" cy="255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23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are Dust Grains Heated?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study shocks within these clouds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/>
              <a:t>Proto-stars often form polar </a:t>
            </a:r>
            <a:r>
              <a:rPr lang="en-US" dirty="0" smtClean="0"/>
              <a:t>outflows</a:t>
            </a:r>
            <a:endParaRPr lang="en-US" dirty="0"/>
          </a:p>
          <a:p>
            <a:pPr marL="137160" indent="0">
              <a:buNone/>
            </a:pPr>
            <a:r>
              <a:rPr lang="en-US" dirty="0"/>
              <a:t>     (“jets”) of matter which slam into the </a:t>
            </a:r>
          </a:p>
          <a:p>
            <a:pPr marL="137160" indent="0">
              <a:buNone/>
            </a:pPr>
            <a:r>
              <a:rPr lang="en-US" dirty="0"/>
              <a:t>     surrounding </a:t>
            </a:r>
            <a:r>
              <a:rPr lang="en-US" dirty="0" smtClean="0"/>
              <a:t>ISM, resulting in a </a:t>
            </a:r>
          </a:p>
          <a:p>
            <a:pPr marL="137160" indent="0">
              <a:buNone/>
            </a:pPr>
            <a:r>
              <a:rPr lang="en-US" dirty="0"/>
              <a:t> </a:t>
            </a:r>
            <a:r>
              <a:rPr lang="en-US" dirty="0" smtClean="0"/>
              <a:t>    sudden compression and heating</a:t>
            </a:r>
            <a:endParaRPr lang="en-US" dirty="0"/>
          </a:p>
        </p:txBody>
      </p:sp>
      <p:pic>
        <p:nvPicPr>
          <p:cNvPr id="4" name="Picture 2" descr="http://upload.wikimedia.org/wikipedia/commons/3/3e/HST_HH47_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1219200"/>
            <a:ext cx="1606418" cy="555004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0" y="60960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HH47, photo taken by HST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20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MHD in the 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Clouds are often weakly ionized (rate is on the order of 1 in 10</a:t>
            </a:r>
            <a:r>
              <a:rPr lang="en-US" baseline="30000" dirty="0" smtClean="0"/>
              <a:t>7</a:t>
            </a:r>
            <a:r>
              <a:rPr lang="en-US" dirty="0" smtClean="0"/>
              <a:t> particles)</a:t>
            </a:r>
          </a:p>
          <a:p>
            <a:r>
              <a:rPr lang="en-US" dirty="0" smtClean="0"/>
              <a:t>Internal magnetic fields generated are typically tens of µG (1 G ↔ 10</a:t>
            </a:r>
            <a:r>
              <a:rPr lang="en-US" baseline="30000" dirty="0" smtClean="0"/>
              <a:t>-4</a:t>
            </a:r>
            <a:r>
              <a:rPr lang="en-US" dirty="0" smtClean="0"/>
              <a:t> T)</a:t>
            </a:r>
          </a:p>
          <a:p>
            <a:r>
              <a:rPr lang="en-US" dirty="0" smtClean="0"/>
              <a:t>Ions and free electrons exist, but there are also charged dust grains</a:t>
            </a:r>
          </a:p>
          <a:p>
            <a:r>
              <a:rPr lang="en-US" dirty="0" smtClean="0"/>
              <a:t>In MHD (</a:t>
            </a:r>
            <a:r>
              <a:rPr lang="en-US" dirty="0" err="1" smtClean="0"/>
              <a:t>magnetohydrodynamics</a:t>
            </a:r>
            <a:r>
              <a:rPr lang="en-US" dirty="0" smtClean="0"/>
              <a:t>) we study the nature of how electromagnetic fields affect fluid dynamics, and vice versa</a:t>
            </a:r>
          </a:p>
        </p:txBody>
      </p:sp>
    </p:spTree>
    <p:extLst>
      <p:ext uri="{BB962C8B-B14F-4D97-AF65-F5344CB8AC3E}">
        <p14:creationId xmlns:p14="http://schemas.microsoft.com/office/powerpoint/2010/main" val="413032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7630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Previous calculations have often ignored the effects of charged dust grains, and are therefore fairly non-realistic</a:t>
            </a:r>
          </a:p>
          <a:p>
            <a:endParaRPr lang="en-US" dirty="0"/>
          </a:p>
          <a:p>
            <a:r>
              <a:rPr lang="en-US" dirty="0" smtClean="0"/>
              <a:t>We want to simulate these dusty systems to determine whether the presence of charged grains in plasmas affect the dynamics</a:t>
            </a:r>
          </a:p>
          <a:p>
            <a:endParaRPr lang="en-US" dirty="0"/>
          </a:p>
          <a:p>
            <a:r>
              <a:rPr lang="en-US" dirty="0" smtClean="0"/>
              <a:t>This will guide future, more detailed calculations (i.e. full non-linear calculations)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the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Interstellar clouds can be described as a multi-fluid system</a:t>
            </a:r>
          </a:p>
          <a:p>
            <a:r>
              <a:rPr lang="en-US" dirty="0" smtClean="0"/>
              <a:t>We consider separate, interacting fluids:</a:t>
            </a:r>
          </a:p>
          <a:p>
            <a:pPr lvl="1"/>
            <a:r>
              <a:rPr lang="en-US" dirty="0" smtClean="0"/>
              <a:t>Positively charged ions</a:t>
            </a:r>
          </a:p>
          <a:p>
            <a:pPr lvl="1"/>
            <a:r>
              <a:rPr lang="en-US" dirty="0" smtClean="0"/>
              <a:t>Electrons </a:t>
            </a:r>
          </a:p>
          <a:p>
            <a:pPr lvl="1"/>
            <a:r>
              <a:rPr lang="en-US" dirty="0" smtClean="0"/>
              <a:t>Grains (charge –</a:t>
            </a:r>
            <a:r>
              <a:rPr lang="en-US" i="1" dirty="0" smtClean="0"/>
              <a:t>e</a:t>
            </a:r>
            <a:r>
              <a:rPr lang="en-US" dirty="0" smtClean="0"/>
              <a:t>, radius a</a:t>
            </a:r>
            <a:r>
              <a:rPr lang="en-US" baseline="-25000" dirty="0" smtClean="0"/>
              <a:t>g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These fluids are not very dense, and so we consider only EM interactions between them</a:t>
            </a:r>
          </a:p>
          <a:p>
            <a:r>
              <a:rPr lang="en-US" dirty="0" smtClean="0"/>
              <a:t>They interact with the (much more common) neutral particles via drag forces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77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of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consider two choices of the grain radius:</a:t>
            </a:r>
          </a:p>
          <a:p>
            <a:pPr lvl="1"/>
            <a:r>
              <a:rPr lang="en-US" dirty="0" smtClean="0"/>
              <a:t>a</a:t>
            </a:r>
            <a:r>
              <a:rPr lang="en-US" baseline="-25000" dirty="0" smtClean="0"/>
              <a:t>g</a:t>
            </a:r>
            <a:r>
              <a:rPr lang="en-US" dirty="0" smtClean="0"/>
              <a:t> = 50· 10</a:t>
            </a:r>
            <a:r>
              <a:rPr lang="en-US" baseline="30000" dirty="0" smtClean="0"/>
              <a:t>-6</a:t>
            </a:r>
            <a:r>
              <a:rPr lang="en-US" dirty="0" smtClean="0"/>
              <a:t> cm (Large Grain, or LG)</a:t>
            </a:r>
          </a:p>
          <a:p>
            <a:pPr lvl="1"/>
            <a:r>
              <a:rPr lang="en-US" dirty="0" smtClean="0"/>
              <a:t>a</a:t>
            </a:r>
            <a:r>
              <a:rPr lang="en-US" baseline="-25000" dirty="0" smtClean="0"/>
              <a:t>g</a:t>
            </a:r>
            <a:r>
              <a:rPr lang="en-US" dirty="0" smtClean="0"/>
              <a:t> = 5· 10</a:t>
            </a:r>
            <a:r>
              <a:rPr lang="en-US" baseline="30000" dirty="0" smtClean="0"/>
              <a:t>-6</a:t>
            </a:r>
            <a:r>
              <a:rPr lang="en-US" dirty="0" smtClean="0"/>
              <a:t> cm (Small Grain, or SG)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Observations indicate that dust grains generally comprise 1% of the total mass of the interstellar cloud</a:t>
            </a:r>
          </a:p>
          <a:p>
            <a:endParaRPr lang="en-US" dirty="0" smtClean="0"/>
          </a:p>
          <a:p>
            <a:r>
              <a:rPr lang="en-US" dirty="0" smtClean="0"/>
              <a:t>We take this ratio to be fixed, so the small grains are more abundant than the large grains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2379</TotalTime>
  <Words>891</Words>
  <Application>Microsoft Office PowerPoint</Application>
  <PresentationFormat>On-screen Show (4:3)</PresentationFormat>
  <Paragraphs>100</Paragraphs>
  <Slides>17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Apex</vt:lpstr>
      <vt:lpstr>Driven magnetohydrodynamic waves and shocks in Dusty Interstellar Plasma</vt:lpstr>
      <vt:lpstr>Outline</vt:lpstr>
      <vt:lpstr>Molecular Clouds in the ISM</vt:lpstr>
      <vt:lpstr>Dust in Molecular Cores</vt:lpstr>
      <vt:lpstr>How are Dust Grains Heated?</vt:lpstr>
      <vt:lpstr>MHD in the ISM</vt:lpstr>
      <vt:lpstr>Motivation</vt:lpstr>
      <vt:lpstr>Modeling the System</vt:lpstr>
      <vt:lpstr>Classification of Systems</vt:lpstr>
      <vt:lpstr>Modeling the System</vt:lpstr>
      <vt:lpstr>Modeling the System</vt:lpstr>
      <vt:lpstr>Solving the Equations</vt:lpstr>
      <vt:lpstr>The Colliding Cloud Model</vt:lpstr>
      <vt:lpstr>The Colliding Cloud Model</vt:lpstr>
      <vt:lpstr>PowerPoint Presentation</vt:lpstr>
      <vt:lpstr>PowerPoint Presentation</vt:lpstr>
      <vt:lpstr>Summary of Results and Future 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student</dc:creator>
  <cp:lastModifiedBy>Max Katz</cp:lastModifiedBy>
  <cp:revision>109</cp:revision>
  <dcterms:created xsi:type="dcterms:W3CDTF">2010-10-11T04:32:57Z</dcterms:created>
  <dcterms:modified xsi:type="dcterms:W3CDTF">2010-10-23T11:52:43Z</dcterms:modified>
</cp:coreProperties>
</file>